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FF0000"/>
                </a:solidFill>
              </a:rPr>
              <a:t>Thema 2.3 Ziekte verloop +2.4 Oorzaken van ziekte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sz="3200" dirty="0"/>
              <a:t>Thema 2.5 De diagnose + 2.6 </a:t>
            </a:r>
            <a:r>
              <a:rPr lang="nl-NL" sz="3200" dirty="0" err="1"/>
              <a:t>Evidence</a:t>
            </a:r>
            <a:r>
              <a:rPr lang="nl-NL" sz="3200" dirty="0"/>
              <a:t> </a:t>
            </a:r>
            <a:r>
              <a:rPr lang="nl-NL" sz="3200" dirty="0" err="1"/>
              <a:t>based</a:t>
            </a:r>
            <a:r>
              <a:rPr lang="nl-NL" sz="3200" dirty="0"/>
              <a:t> werken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10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2.4.1 Endogene </a:t>
            </a:r>
            <a:r>
              <a:rPr lang="nl-NL" b="1" dirty="0">
                <a:solidFill>
                  <a:srgbClr val="FF0000"/>
                </a:solidFill>
              </a:rPr>
              <a:t>factoren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Aangeboren oorzaken</a:t>
            </a:r>
            <a:r>
              <a:rPr lang="nl-NL" dirty="0" smtClean="0"/>
              <a:t>: ziekte bij geboorte al aanwezig</a:t>
            </a:r>
          </a:p>
          <a:p>
            <a:r>
              <a:rPr lang="nl-NL" b="1" dirty="0" smtClean="0"/>
              <a:t>Erfelijkheid</a:t>
            </a:r>
          </a:p>
          <a:p>
            <a:r>
              <a:rPr lang="nl-NL" b="1" dirty="0" smtClean="0"/>
              <a:t>Steriele</a:t>
            </a:r>
            <a:r>
              <a:rPr lang="nl-NL" dirty="0" smtClean="0"/>
              <a:t> </a:t>
            </a:r>
            <a:r>
              <a:rPr lang="nl-NL" b="1" dirty="0" smtClean="0"/>
              <a:t>ontsteking</a:t>
            </a:r>
            <a:r>
              <a:rPr lang="nl-NL" dirty="0" smtClean="0"/>
              <a:t>: een </a:t>
            </a:r>
            <a:r>
              <a:rPr lang="nl-NL" dirty="0" smtClean="0">
                <a:solidFill>
                  <a:srgbClr val="FF0000"/>
                </a:solidFill>
              </a:rPr>
              <a:t>ontsteking</a:t>
            </a:r>
            <a:r>
              <a:rPr lang="nl-NL" dirty="0" smtClean="0"/>
              <a:t> die </a:t>
            </a:r>
            <a:r>
              <a:rPr lang="nl-NL" dirty="0" smtClean="0">
                <a:solidFill>
                  <a:srgbClr val="FF0000"/>
                </a:solidFill>
              </a:rPr>
              <a:t>vanzelf</a:t>
            </a:r>
            <a:r>
              <a:rPr lang="nl-NL" dirty="0" smtClean="0"/>
              <a:t> ontstaat </a:t>
            </a:r>
            <a:r>
              <a:rPr lang="nl-NL" dirty="0" smtClean="0">
                <a:solidFill>
                  <a:srgbClr val="FF0000"/>
                </a:solidFill>
              </a:rPr>
              <a:t>in</a:t>
            </a:r>
            <a:r>
              <a:rPr lang="nl-NL" dirty="0" smtClean="0"/>
              <a:t> het </a:t>
            </a:r>
            <a:r>
              <a:rPr lang="nl-NL" dirty="0" smtClean="0">
                <a:solidFill>
                  <a:srgbClr val="FF0000"/>
                </a:solidFill>
              </a:rPr>
              <a:t>lichaam</a:t>
            </a:r>
            <a:r>
              <a:rPr lang="nl-NL" dirty="0" smtClean="0"/>
              <a:t>, zonder bacteriën van buitenaf</a:t>
            </a:r>
          </a:p>
          <a:p>
            <a:r>
              <a:rPr lang="nl-NL" b="1" dirty="0" smtClean="0"/>
              <a:t>Ziekte van het auto- immuunsysteem: </a:t>
            </a:r>
            <a:r>
              <a:rPr lang="nl-NL" dirty="0" smtClean="0"/>
              <a:t>deze ziekte </a:t>
            </a:r>
            <a:r>
              <a:rPr lang="nl-NL" dirty="0" smtClean="0">
                <a:solidFill>
                  <a:srgbClr val="FF0000"/>
                </a:solidFill>
              </a:rPr>
              <a:t>vernietigt</a:t>
            </a:r>
            <a:r>
              <a:rPr lang="nl-NL" dirty="0" smtClean="0"/>
              <a:t> het lichaam </a:t>
            </a:r>
            <a:r>
              <a:rPr lang="nl-NL" dirty="0" smtClean="0">
                <a:solidFill>
                  <a:srgbClr val="FF0000"/>
                </a:solidFill>
              </a:rPr>
              <a:t>normale, goedaardige cellen </a:t>
            </a:r>
            <a:r>
              <a:rPr lang="nl-NL" dirty="0" smtClean="0"/>
              <a:t>die belangrijk zijn voor het functioneren van het lichaam</a:t>
            </a:r>
          </a:p>
          <a:p>
            <a:r>
              <a:rPr lang="nl-NL" b="1" dirty="0" smtClean="0"/>
              <a:t>Ongezond</a:t>
            </a:r>
            <a:r>
              <a:rPr lang="nl-NL" i="1" dirty="0" smtClean="0"/>
              <a:t> </a:t>
            </a:r>
            <a:r>
              <a:rPr lang="nl-NL" b="1" dirty="0" smtClean="0"/>
              <a:t>leven</a:t>
            </a:r>
            <a:r>
              <a:rPr lang="nl-NL" dirty="0" smtClean="0"/>
              <a:t>, waardoor lichaam in slechte conditie is met te weinig weerstand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788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2.4.2 Exogene factoren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Veel voorkomende </a:t>
            </a:r>
            <a:r>
              <a:rPr lang="nl-NL" dirty="0"/>
              <a:t>exogene </a:t>
            </a:r>
            <a:r>
              <a:rPr lang="nl-NL" dirty="0" smtClean="0"/>
              <a:t>factoren zijn:</a:t>
            </a:r>
          </a:p>
          <a:p>
            <a:r>
              <a:rPr lang="nl-NL" dirty="0" smtClean="0"/>
              <a:t>Micro-organismen: bacteriën, virussen, schimmels</a:t>
            </a:r>
          </a:p>
          <a:p>
            <a:r>
              <a:rPr lang="nl-NL" dirty="0" smtClean="0"/>
              <a:t>Slechte hygiënische omstandigheden</a:t>
            </a:r>
          </a:p>
          <a:p>
            <a:r>
              <a:rPr lang="nl-NL" dirty="0" smtClean="0"/>
              <a:t>Straling die cellen beschadigt of vernietigt (bijv. radioactieve straling)</a:t>
            </a:r>
          </a:p>
          <a:p>
            <a:r>
              <a:rPr lang="nl-NL" dirty="0" smtClean="0"/>
              <a:t>Inslikken of inademen van giftige stoffen</a:t>
            </a:r>
          </a:p>
          <a:p>
            <a:r>
              <a:rPr lang="nl-NL" dirty="0" smtClean="0"/>
              <a:t>Slechte voeding: te kort aan noodzakelijke voedingsstoffen</a:t>
            </a:r>
          </a:p>
          <a:p>
            <a:r>
              <a:rPr lang="nl-NL" dirty="0" smtClean="0"/>
              <a:t>Schadelijke producten gebruiken: te veel alcohol, drugs, sigaretten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76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 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Ga naar welzijn.angerenstein.nl</a:t>
            </a:r>
          </a:p>
          <a:p>
            <a:r>
              <a:rPr lang="nl-NL" dirty="0" smtClean="0"/>
              <a:t>Ga </a:t>
            </a:r>
            <a:r>
              <a:rPr lang="nl-NL" dirty="0"/>
              <a:t>dan naar </a:t>
            </a:r>
            <a:r>
              <a:rPr lang="nl-NL" dirty="0" smtClean="0"/>
              <a:t>Ontwikkeling en omgeving</a:t>
            </a:r>
            <a:endParaRPr lang="nl-NL" dirty="0"/>
          </a:p>
          <a:p>
            <a:r>
              <a:rPr lang="nl-NL" dirty="0"/>
              <a:t>Naar VW thema </a:t>
            </a:r>
            <a:endParaRPr lang="nl-NL" dirty="0" smtClean="0"/>
          </a:p>
          <a:p>
            <a:r>
              <a:rPr lang="nl-NL" dirty="0" smtClean="0"/>
              <a:t>Maak </a:t>
            </a:r>
            <a:r>
              <a:rPr lang="nl-NL" dirty="0"/>
              <a:t>opdracht </a:t>
            </a:r>
            <a:r>
              <a:rPr lang="nl-NL" dirty="0" smtClean="0">
                <a:solidFill>
                  <a:srgbClr val="FF0000"/>
                </a:solidFill>
              </a:rPr>
              <a:t>1 t/m 11  </a:t>
            </a:r>
            <a:r>
              <a:rPr lang="nl-NL" dirty="0" smtClean="0"/>
              <a:t>individueel</a:t>
            </a:r>
            <a:r>
              <a:rPr lang="nl-NL" dirty="0"/>
              <a:t>, samen overleggen is prima</a:t>
            </a:r>
          </a:p>
          <a:p>
            <a:r>
              <a:rPr lang="nl-NL" dirty="0"/>
              <a:t>Sla je opdrachten goed op in je pc, is aan het eind LP 1 je bewijs van inzet en voorwaarde om de toets te kunnen halen.</a:t>
            </a:r>
          </a:p>
          <a:p>
            <a:r>
              <a:rPr lang="nl-NL" dirty="0"/>
              <a:t>Volgende week bespreken we de opdrachten na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83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Thema 2.3 Ziekte verloop +2.4 Oorzaken van 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Elke ziekte is een proces</a:t>
            </a:r>
          </a:p>
          <a:p>
            <a:r>
              <a:rPr lang="nl-NL" dirty="0" smtClean="0"/>
              <a:t>Het begin</a:t>
            </a:r>
          </a:p>
          <a:p>
            <a:r>
              <a:rPr lang="nl-NL" dirty="0" smtClean="0"/>
              <a:t>De behandeling</a:t>
            </a:r>
          </a:p>
          <a:p>
            <a:r>
              <a:rPr lang="nl-NL" dirty="0" smtClean="0"/>
              <a:t>Het eind, de afloop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74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2.3.1 Het begin van het ziekte proces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Acuut</a:t>
            </a:r>
            <a:r>
              <a:rPr lang="nl-NL" dirty="0" smtClean="0"/>
              <a:t>: alle verschijnselen zijn in volle omvang aanwezig</a:t>
            </a:r>
          </a:p>
          <a:p>
            <a:r>
              <a:rPr lang="nl-NL" dirty="0" smtClean="0"/>
              <a:t>( zijn vaak ernstig) snel behandelen</a:t>
            </a:r>
          </a:p>
          <a:p>
            <a:r>
              <a:rPr lang="nl-NL" dirty="0" smtClean="0"/>
              <a:t>Andere ziekten beginnen </a:t>
            </a:r>
            <a:r>
              <a:rPr lang="nl-NL" dirty="0" smtClean="0">
                <a:solidFill>
                  <a:srgbClr val="FF0000"/>
                </a:solidFill>
              </a:rPr>
              <a:t>sluimerend, </a:t>
            </a:r>
            <a:r>
              <a:rPr lang="nl-NL" dirty="0" smtClean="0">
                <a:solidFill>
                  <a:schemeClr val="tx1"/>
                </a:solidFill>
              </a:rPr>
              <a:t>duurt langer voordat de ziekte duidelijk is.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 smtClean="0">
                <a:solidFill>
                  <a:srgbClr val="FF0000"/>
                </a:solidFill>
              </a:rPr>
              <a:t>ymptomen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Ziekteverschijnselen noem je </a:t>
            </a:r>
            <a:r>
              <a:rPr lang="nl-NL" b="1" dirty="0" smtClean="0">
                <a:solidFill>
                  <a:srgbClr val="FF0000"/>
                </a:solidFill>
              </a:rPr>
              <a:t>Symptomen</a:t>
            </a:r>
          </a:p>
          <a:p>
            <a:r>
              <a:rPr lang="nl-NL" dirty="0">
                <a:solidFill>
                  <a:schemeClr val="tx1"/>
                </a:solidFill>
              </a:rPr>
              <a:t>Een aantal bij elkaar horende symptomen  noem je een </a:t>
            </a:r>
            <a:r>
              <a:rPr lang="nl-NL" b="1" dirty="0" smtClean="0">
                <a:solidFill>
                  <a:srgbClr val="FF0000"/>
                </a:solidFill>
              </a:rPr>
              <a:t>syndroom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Bijvoorbeeld</a:t>
            </a:r>
            <a:r>
              <a:rPr lang="nl-NL" b="1" dirty="0" smtClean="0">
                <a:solidFill>
                  <a:srgbClr val="FF0000"/>
                </a:solidFill>
              </a:rPr>
              <a:t>: Syndroom van Down </a:t>
            </a:r>
            <a:r>
              <a:rPr lang="nl-NL" b="1" dirty="0">
                <a:solidFill>
                  <a:srgbClr val="FF0000"/>
                </a:solidFill>
              </a:rPr>
              <a:t>(meerdere </a:t>
            </a:r>
            <a:r>
              <a:rPr lang="nl-NL" b="1" dirty="0" smtClean="0">
                <a:solidFill>
                  <a:srgbClr val="FF0000"/>
                </a:solidFill>
              </a:rPr>
              <a:t>symptomen):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	Verstandelijke beperking, korte lichaamslengte, grote ogen, vlak achter 	hoofd, slappe tong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1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2.3.2 De behandeling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duidelijk is om  welke ziekte het gaat, kan de arts een </a:t>
            </a:r>
            <a:r>
              <a:rPr lang="nl-NL" dirty="0" smtClean="0">
                <a:solidFill>
                  <a:srgbClr val="FF0000"/>
                </a:solidFill>
              </a:rPr>
              <a:t>prognose</a:t>
            </a:r>
            <a:r>
              <a:rPr lang="nl-NL" dirty="0" smtClean="0"/>
              <a:t> geven</a:t>
            </a:r>
          </a:p>
          <a:p>
            <a:r>
              <a:rPr lang="nl-NL" dirty="0" smtClean="0"/>
              <a:t>Een </a:t>
            </a:r>
            <a:r>
              <a:rPr lang="nl-NL" dirty="0" smtClean="0">
                <a:solidFill>
                  <a:srgbClr val="FF0000"/>
                </a:solidFill>
              </a:rPr>
              <a:t>prognose </a:t>
            </a:r>
            <a:r>
              <a:rPr lang="nl-NL" dirty="0" smtClean="0">
                <a:solidFill>
                  <a:schemeClr val="tx1"/>
                </a:solidFill>
              </a:rPr>
              <a:t>is een </a:t>
            </a:r>
            <a:r>
              <a:rPr lang="nl-NL" dirty="0" smtClean="0">
                <a:solidFill>
                  <a:srgbClr val="FF0000"/>
                </a:solidFill>
              </a:rPr>
              <a:t>voorspelling</a:t>
            </a:r>
            <a:r>
              <a:rPr lang="nl-NL" dirty="0" smtClean="0">
                <a:solidFill>
                  <a:schemeClr val="tx1"/>
                </a:solidFill>
              </a:rPr>
              <a:t> hoe lang de behandeling / herstel kan duren</a:t>
            </a:r>
          </a:p>
          <a:p>
            <a:r>
              <a:rPr lang="nl-NL" dirty="0">
                <a:solidFill>
                  <a:schemeClr val="tx1"/>
                </a:solidFill>
              </a:rPr>
              <a:t>Een </a:t>
            </a:r>
            <a:r>
              <a:rPr lang="nl-NL" dirty="0" smtClean="0">
                <a:solidFill>
                  <a:srgbClr val="FF0000"/>
                </a:solidFill>
              </a:rPr>
              <a:t>prognose </a:t>
            </a:r>
            <a:r>
              <a:rPr lang="nl-NL" dirty="0" smtClean="0">
                <a:solidFill>
                  <a:schemeClr val="tx1"/>
                </a:solidFill>
              </a:rPr>
              <a:t>is slechts een </a:t>
            </a:r>
            <a:r>
              <a:rPr lang="nl-NL" dirty="0" smtClean="0">
                <a:solidFill>
                  <a:srgbClr val="FF0000"/>
                </a:solidFill>
              </a:rPr>
              <a:t>indicatie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16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2.3.3 Het eind de afloop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laatste stadium van ziekte kan als volgt eindigen:</a:t>
            </a:r>
          </a:p>
          <a:p>
            <a:r>
              <a:rPr lang="nl-NL" dirty="0" smtClean="0"/>
              <a:t>De ziekte verdwijnt op korte  /langere termijn</a:t>
            </a:r>
          </a:p>
          <a:p>
            <a:r>
              <a:rPr lang="nl-NL" dirty="0"/>
              <a:t>De ziekte </a:t>
            </a:r>
            <a:r>
              <a:rPr lang="nl-NL" dirty="0" smtClean="0"/>
              <a:t>verdwijnt, maar er blijven rest verschijnselen </a:t>
            </a:r>
            <a:endParaRPr lang="nl-NL" dirty="0"/>
          </a:p>
          <a:p>
            <a:r>
              <a:rPr lang="nl-NL" dirty="0"/>
              <a:t>De </a:t>
            </a:r>
            <a:r>
              <a:rPr lang="nl-NL" dirty="0" smtClean="0"/>
              <a:t>ziekte verdwijnt </a:t>
            </a:r>
            <a:r>
              <a:rPr lang="nl-NL" dirty="0"/>
              <a:t>(</a:t>
            </a:r>
            <a:r>
              <a:rPr lang="nl-NL" dirty="0" smtClean="0"/>
              <a:t> gedeeltelijk) niet en is blijvend (</a:t>
            </a:r>
            <a:r>
              <a:rPr lang="nl-NL" b="1" dirty="0" smtClean="0">
                <a:solidFill>
                  <a:srgbClr val="FF0000"/>
                </a:solidFill>
              </a:rPr>
              <a:t>chronisch</a:t>
            </a:r>
            <a:r>
              <a:rPr lang="nl-NL" dirty="0" smtClean="0"/>
              <a:t>)</a:t>
            </a:r>
          </a:p>
          <a:p>
            <a:r>
              <a:rPr lang="nl-NL" dirty="0"/>
              <a:t>De ziekte </a:t>
            </a:r>
            <a:r>
              <a:rPr lang="nl-NL" dirty="0" smtClean="0"/>
              <a:t>verdwijnt niet, is blijvend en wordt erger (</a:t>
            </a:r>
            <a:r>
              <a:rPr lang="nl-NL" b="1" dirty="0" smtClean="0">
                <a:solidFill>
                  <a:srgbClr val="FF0000"/>
                </a:solidFill>
              </a:rPr>
              <a:t>progressief</a:t>
            </a:r>
            <a:r>
              <a:rPr lang="nl-NL" dirty="0" smtClean="0"/>
              <a:t>)</a:t>
            </a:r>
          </a:p>
          <a:p>
            <a:r>
              <a:rPr lang="nl-NL" dirty="0"/>
              <a:t>De ziekte </a:t>
            </a:r>
            <a:r>
              <a:rPr lang="nl-NL" dirty="0" smtClean="0"/>
              <a:t>is niet te genezen en eindigt binnen een bepaalde tijd in overlijden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88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Chronische Ziekte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ziekte kan blijvend zijn, zonder dat iemand eraan overlijd. Dit noemen we een </a:t>
            </a:r>
            <a:r>
              <a:rPr lang="nl-NL" b="1" dirty="0" smtClean="0">
                <a:solidFill>
                  <a:srgbClr val="FF0000"/>
                </a:solidFill>
              </a:rPr>
              <a:t>Chronische Ziekte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  <a:r>
              <a:rPr lang="nl-NL" dirty="0" smtClean="0">
                <a:solidFill>
                  <a:schemeClr val="tx1"/>
                </a:solidFill>
              </a:rPr>
              <a:t>Bijv</a:t>
            </a:r>
            <a:r>
              <a:rPr lang="nl-NL" b="1" dirty="0" smtClean="0">
                <a:solidFill>
                  <a:schemeClr val="tx1"/>
                </a:solidFill>
              </a:rPr>
              <a:t>.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diabetes</a:t>
            </a:r>
          </a:p>
          <a:p>
            <a:r>
              <a:rPr lang="nl-NL" b="1" dirty="0">
                <a:solidFill>
                  <a:schemeClr val="tx1"/>
                </a:solidFill>
              </a:rPr>
              <a:t>Chronische </a:t>
            </a:r>
            <a:r>
              <a:rPr lang="nl-NL" b="1" dirty="0" smtClean="0">
                <a:solidFill>
                  <a:schemeClr val="tx1"/>
                </a:solidFill>
              </a:rPr>
              <a:t>ziekten </a:t>
            </a:r>
            <a:r>
              <a:rPr lang="nl-NL" dirty="0" smtClean="0">
                <a:solidFill>
                  <a:schemeClr val="tx1"/>
                </a:solidFill>
              </a:rPr>
              <a:t>die ernstiger worden noem je :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Progressieve ziekten </a:t>
            </a:r>
            <a:r>
              <a:rPr lang="nl-NL" b="1" dirty="0" smtClean="0">
                <a:solidFill>
                  <a:schemeClr val="tx1"/>
                </a:solidFill>
              </a:rPr>
              <a:t>Bijv.  </a:t>
            </a:r>
            <a:r>
              <a:rPr lang="nl-NL" b="1" dirty="0" smtClean="0">
                <a:solidFill>
                  <a:srgbClr val="FF0000"/>
                </a:solidFill>
              </a:rPr>
              <a:t>Alzheimer</a:t>
            </a:r>
            <a:r>
              <a:rPr lang="nl-NL" b="1" dirty="0" smtClean="0">
                <a:solidFill>
                  <a:schemeClr val="tx1"/>
                </a:solidFill>
              </a:rPr>
              <a:t>, </a:t>
            </a:r>
            <a:r>
              <a:rPr lang="nl-NL" b="1" dirty="0" smtClean="0">
                <a:solidFill>
                  <a:srgbClr val="FF0000"/>
                </a:solidFill>
              </a:rPr>
              <a:t>Parkinson</a:t>
            </a:r>
            <a:r>
              <a:rPr lang="nl-NL" dirty="0" smtClean="0">
                <a:solidFill>
                  <a:srgbClr val="FF0000"/>
                </a:solidFill>
              </a:rPr>
              <a:t> , </a:t>
            </a:r>
            <a:r>
              <a:rPr lang="nl-NL" b="1" dirty="0" smtClean="0">
                <a:solidFill>
                  <a:srgbClr val="FF0000"/>
                </a:solidFill>
              </a:rPr>
              <a:t>Multiple sclerose (MS).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Ziekten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die </a:t>
            </a:r>
            <a:r>
              <a:rPr lang="nl-NL" b="1" dirty="0" smtClean="0">
                <a:solidFill>
                  <a:schemeClr val="tx1"/>
                </a:solidFill>
              </a:rPr>
              <a:t>voorbij</a:t>
            </a:r>
            <a:r>
              <a:rPr lang="nl-NL" dirty="0" smtClean="0">
                <a:solidFill>
                  <a:schemeClr val="tx1"/>
                </a:solidFill>
              </a:rPr>
              <a:t> gaan maar ook steeds weer </a:t>
            </a:r>
            <a:r>
              <a:rPr lang="nl-NL" b="1" dirty="0" smtClean="0">
                <a:solidFill>
                  <a:schemeClr val="tx1"/>
                </a:solidFill>
              </a:rPr>
              <a:t>terugkomen</a:t>
            </a:r>
            <a:r>
              <a:rPr lang="nl-NL" dirty="0" smtClean="0">
                <a:solidFill>
                  <a:schemeClr val="tx1"/>
                </a:solidFill>
              </a:rPr>
              <a:t> noemen we </a:t>
            </a:r>
            <a:r>
              <a:rPr lang="nl-NL" b="1" dirty="0" smtClean="0">
                <a:solidFill>
                  <a:srgbClr val="FF0000"/>
                </a:solidFill>
              </a:rPr>
              <a:t>recidieven</a:t>
            </a:r>
            <a:r>
              <a:rPr lang="nl-NL" dirty="0" smtClean="0">
                <a:solidFill>
                  <a:schemeClr val="tx1"/>
                </a:solidFill>
              </a:rPr>
              <a:t>. Bijv. sommige </a:t>
            </a:r>
            <a:r>
              <a:rPr lang="nl-NL" b="1" dirty="0" smtClean="0">
                <a:solidFill>
                  <a:schemeClr val="tx1"/>
                </a:solidFill>
              </a:rPr>
              <a:t>infectie ziekten </a:t>
            </a:r>
            <a:r>
              <a:rPr lang="nl-NL" dirty="0" smtClean="0">
                <a:solidFill>
                  <a:schemeClr val="tx1"/>
                </a:solidFill>
              </a:rPr>
              <a:t>en </a:t>
            </a:r>
            <a:r>
              <a:rPr lang="nl-NL" b="1" dirty="0" smtClean="0">
                <a:solidFill>
                  <a:schemeClr val="tx1"/>
                </a:solidFill>
              </a:rPr>
              <a:t>reumatische</a:t>
            </a:r>
            <a:r>
              <a:rPr lang="nl-NL" dirty="0" smtClean="0">
                <a:solidFill>
                  <a:schemeClr val="tx1"/>
                </a:solidFill>
              </a:rPr>
              <a:t> aandoeningen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2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Een beperking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Sommige ziekten zijn weliswaar te genezen, maar veroorzaken wel dat iemand met een </a:t>
            </a:r>
            <a:r>
              <a:rPr lang="nl-NL" b="1" dirty="0" smtClean="0"/>
              <a:t>beperking</a:t>
            </a:r>
            <a:r>
              <a:rPr lang="nl-NL" dirty="0" smtClean="0"/>
              <a:t> verder moet leven</a:t>
            </a:r>
          </a:p>
          <a:p>
            <a:r>
              <a:rPr lang="nl-NL" dirty="0" smtClean="0"/>
              <a:t>Een </a:t>
            </a:r>
            <a:r>
              <a:rPr lang="nl-NL" b="1" dirty="0" smtClean="0">
                <a:solidFill>
                  <a:srgbClr val="FF0000"/>
                </a:solidFill>
              </a:rPr>
              <a:t>beperking</a:t>
            </a:r>
            <a:r>
              <a:rPr lang="nl-NL" dirty="0" smtClean="0"/>
              <a:t> is in dit verband het blijvend </a:t>
            </a:r>
            <a:r>
              <a:rPr lang="nl-NL" b="1" dirty="0" smtClean="0">
                <a:solidFill>
                  <a:srgbClr val="FF0000"/>
                </a:solidFill>
              </a:rPr>
              <a:t>niet</a:t>
            </a:r>
            <a:r>
              <a:rPr lang="nl-NL" dirty="0" smtClean="0"/>
              <a:t> functioneren van een orgaan of ander lichaamsdeel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597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2.4 Oorzaken van ziekte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Onderscheid: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Endogene</a:t>
            </a:r>
            <a:r>
              <a:rPr lang="nl-NL" b="1" dirty="0" smtClean="0"/>
              <a:t> factoren </a:t>
            </a:r>
            <a:r>
              <a:rPr lang="nl-NL" b="1" dirty="0"/>
              <a:t>: </a:t>
            </a:r>
            <a:r>
              <a:rPr lang="nl-NL" b="1" dirty="0" smtClean="0"/>
              <a:t>factoren in het lichaam zelf</a:t>
            </a:r>
          </a:p>
          <a:p>
            <a:r>
              <a:rPr lang="nl-NL" b="1" dirty="0">
                <a:solidFill>
                  <a:srgbClr val="FF0000"/>
                </a:solidFill>
              </a:rPr>
              <a:t>Exogene</a:t>
            </a:r>
            <a:r>
              <a:rPr lang="nl-NL" b="1" dirty="0"/>
              <a:t> factoren: </a:t>
            </a:r>
            <a:r>
              <a:rPr lang="nl-NL" b="1" dirty="0" smtClean="0"/>
              <a:t>factoren buiten het lichaam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595217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941</TotalTime>
  <Words>514</Words>
  <Application>Microsoft Office PowerPoint</Application>
  <PresentationFormat>Breedbeeld</PresentationFormat>
  <Paragraphs>60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Organisch</vt:lpstr>
      <vt:lpstr>Thema 2.3 Ziekte verloop +2.4 Oorzaken van ziekte</vt:lpstr>
      <vt:lpstr>Thema 2.3 Ziekte verloop +2.4 Oorzaken van ziekte</vt:lpstr>
      <vt:lpstr>2.3.1 Het begin van het ziekte proces</vt:lpstr>
      <vt:lpstr>Symptomen</vt:lpstr>
      <vt:lpstr>2.3.2 De behandeling</vt:lpstr>
      <vt:lpstr>2.3.3 Het eind de afloop</vt:lpstr>
      <vt:lpstr>Chronische Ziekte</vt:lpstr>
      <vt:lpstr>Een beperking</vt:lpstr>
      <vt:lpstr>2.4 Oorzaken van ziekte</vt:lpstr>
      <vt:lpstr>2.4.1 Endogene factoren </vt:lpstr>
      <vt:lpstr>2.4.2 Exogene factoren</vt:lpstr>
      <vt:lpstr>Maken opdrachten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2.3 Ziekte verloop +2.4 Oorzaken van ziekte</dc:title>
  <dc:creator>Toon Groen</dc:creator>
  <cp:lastModifiedBy>Toon Groen</cp:lastModifiedBy>
  <cp:revision>12</cp:revision>
  <dcterms:created xsi:type="dcterms:W3CDTF">2019-10-13T15:04:52Z</dcterms:created>
  <dcterms:modified xsi:type="dcterms:W3CDTF">2019-10-14T07:59:56Z</dcterms:modified>
</cp:coreProperties>
</file>